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media/image2.svg" ContentType="image/svg+xml"/>
  <Override PartName="/ppt/media/image5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8" r:id="rId11"/>
  </p:sldIdLst>
  <p:sldSz cx="18288000" cy="10287000"/>
  <p:notesSz cx="6858000" cy="9144000"/>
  <p:embeddedFontLst>
    <p:embeddedFont>
      <p:font typeface="Calibri" panose="020F050202020403020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466927" y="-4280359"/>
            <a:ext cx="10812392" cy="10812392"/>
          </a:xfrm>
          <a:custGeom>
            <a:avLst/>
            <a:gdLst/>
            <a:ahLst/>
            <a:cxnLst/>
            <a:rect l="l" t="t" r="r" b="b"/>
            <a:pathLst>
              <a:path w="10812392" h="10812392">
                <a:moveTo>
                  <a:pt x="0" y="0"/>
                </a:moveTo>
                <a:lnTo>
                  <a:pt x="10812393" y="0"/>
                </a:lnTo>
                <a:lnTo>
                  <a:pt x="10812393" y="10812392"/>
                </a:lnTo>
                <a:lnTo>
                  <a:pt x="0" y="108123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407200" y="4432068"/>
            <a:ext cx="5764383" cy="5764383"/>
          </a:xfrm>
          <a:custGeom>
            <a:avLst/>
            <a:gdLst/>
            <a:ahLst/>
            <a:cxnLst/>
            <a:rect l="l" t="t" r="r" b="b"/>
            <a:pathLst>
              <a:path w="5764383" h="5764383">
                <a:moveTo>
                  <a:pt x="0" y="0"/>
                </a:moveTo>
                <a:lnTo>
                  <a:pt x="5764383" y="0"/>
                </a:lnTo>
                <a:lnTo>
                  <a:pt x="5764383" y="5764383"/>
                </a:lnTo>
                <a:lnTo>
                  <a:pt x="0" y="5764383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30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7078" y="7902203"/>
            <a:ext cx="5764383" cy="5764383"/>
          </a:xfrm>
          <a:custGeom>
            <a:avLst/>
            <a:gdLst/>
            <a:ahLst/>
            <a:cxnLst/>
            <a:rect l="l" t="t" r="r" b="b"/>
            <a:pathLst>
              <a:path w="5764383" h="5764383">
                <a:moveTo>
                  <a:pt x="0" y="0"/>
                </a:moveTo>
                <a:lnTo>
                  <a:pt x="5764383" y="0"/>
                </a:lnTo>
                <a:lnTo>
                  <a:pt x="5764383" y="5764382"/>
                </a:lnTo>
                <a:lnTo>
                  <a:pt x="0" y="576438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80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9144000" y="2962881"/>
            <a:ext cx="8115300" cy="4361239"/>
            <a:chOff x="0" y="0"/>
            <a:chExt cx="10820400" cy="5814985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10820400" cy="4851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400"/>
                </a:lnSpc>
              </a:pPr>
              <a:r>
                <a:rPr lang="en-US" sz="12000" b="1">
                  <a:solidFill>
                    <a:srgbClr val="2A2E3A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Aplikasi </a:t>
              </a:r>
              <a:r>
                <a:rPr lang="en-US" sz="12000" b="1">
                  <a:solidFill>
                    <a:srgbClr val="718BAB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Kasir</a:t>
              </a:r>
              <a:endParaRPr lang="en-US" sz="12000" b="1">
                <a:solidFill>
                  <a:srgbClr val="718BAB"/>
                </a:solidFill>
                <a:latin typeface="Klein Bold" panose="02000503060000020004"/>
                <a:ea typeface="Klein Bold" panose="02000503060000020004"/>
                <a:cs typeface="Klein Bold" panose="02000503060000020004"/>
                <a:sym typeface="Klein Bold" panose="02000503060000020004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107383"/>
              <a:ext cx="10498974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Kelompok 3 - Beirut</a:t>
              </a:r>
              <a:endParaRPr lang="en-US" sz="32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39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525" y="0"/>
            <a:ext cx="18288000" cy="3773114"/>
            <a:chOff x="0" y="0"/>
            <a:chExt cx="24384000" cy="503081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>
              <a:alphaModFix amt="14000"/>
            </a:blip>
            <a:srcRect t="27933" b="41099"/>
            <a:stretch>
              <a:fillRect/>
            </a:stretch>
          </p:blipFill>
          <p:spPr>
            <a:xfrm>
              <a:off x="0" y="0"/>
              <a:ext cx="24384000" cy="503081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0">
            <a:off x="0" y="3773114"/>
            <a:ext cx="18288000" cy="6513886"/>
            <a:chOff x="0" y="0"/>
            <a:chExt cx="4816593" cy="171559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1715591"/>
            </a:xfrm>
            <a:custGeom>
              <a:avLst/>
              <a:gdLst/>
              <a:ahLst/>
              <a:cxnLst/>
              <a:rect l="l" t="t" r="r" b="b"/>
              <a:pathLst>
                <a:path w="4816592" h="1715591">
                  <a:moveTo>
                    <a:pt x="0" y="0"/>
                  </a:moveTo>
                  <a:lnTo>
                    <a:pt x="4816592" y="0"/>
                  </a:lnTo>
                  <a:lnTo>
                    <a:pt x="4816592" y="1715591"/>
                  </a:lnTo>
                  <a:lnTo>
                    <a:pt x="0" y="1715591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4816593" cy="17727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2539653" y="5063565"/>
          <a:ext cx="6604347" cy="3324731"/>
        </p:xfrm>
        <a:graphic>
          <a:graphicData uri="http://schemas.openxmlformats.org/drawingml/2006/table">
            <a:tbl>
              <a:tblPr/>
              <a:tblGrid>
                <a:gridCol w="6604347"/>
              </a:tblGrid>
              <a:tr h="827611">
                <a:tc>
                  <a:txBody>
                    <a:bodyPr rtlCol="0"/>
                    <a:lstStyle/>
                    <a:p>
                      <a:pPr algn="l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A2E3A"/>
                          </a:solidFill>
                          <a:latin typeface="Helios" panose="020B0504020202020204"/>
                          <a:ea typeface="Helios" panose="020B0504020202020204"/>
                          <a:cs typeface="Helios" panose="020B0504020202020204"/>
                          <a:sym typeface="Helios" panose="020B0504020202020204"/>
                        </a:rPr>
                        <a:t>Fabian Juliansyah Cahyadi</a:t>
                      </a:r>
                      <a:endParaRPr lang="en-US" sz="1100"/>
                    </a:p>
                  </a:txBody>
                  <a:tcPr marL="152400" marR="152400" marT="152400" marB="152400" anchor="t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2373">
                <a:tc>
                  <a:txBody>
                    <a:bodyPr rtlCol="0"/>
                    <a:lstStyle/>
                    <a:p>
                      <a:pPr algn="l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A2E3A"/>
                          </a:solidFill>
                          <a:latin typeface="Helios" panose="020B0504020202020204"/>
                          <a:ea typeface="Helios" panose="020B0504020202020204"/>
                          <a:cs typeface="Helios" panose="020B0504020202020204"/>
                          <a:sym typeface="Helios" panose="020B0504020202020204"/>
                        </a:rPr>
                        <a:t>Ida Masruroh</a:t>
                      </a:r>
                      <a:endParaRPr lang="en-US" sz="1100"/>
                    </a:p>
                  </a:txBody>
                  <a:tcPr marL="152400" marR="152400" marT="152400" marB="152400" anchor="t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2373">
                <a:tc>
                  <a:txBody>
                    <a:bodyPr rtlCol="0"/>
                    <a:lstStyle/>
                    <a:p>
                      <a:pPr algn="l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A2E3A"/>
                          </a:solidFill>
                          <a:latin typeface="Helios" panose="020B0504020202020204"/>
                          <a:ea typeface="Helios" panose="020B0504020202020204"/>
                          <a:cs typeface="Helios" panose="020B0504020202020204"/>
                          <a:sym typeface="Helios" panose="020B0504020202020204"/>
                        </a:rPr>
                        <a:t>Naily Khairiya</a:t>
                      </a:r>
                      <a:endParaRPr lang="en-US" sz="1100"/>
                    </a:p>
                  </a:txBody>
                  <a:tcPr marL="152400" marR="152400" marT="152400" marB="152400" anchor="t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2373">
                <a:tc>
                  <a:txBody>
                    <a:bodyPr rtlCol="0"/>
                    <a:lstStyle/>
                    <a:p>
                      <a:pPr algn="l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A2E3A"/>
                          </a:solidFill>
                          <a:latin typeface="Helios" panose="020B0504020202020204"/>
                          <a:ea typeface="Helios" panose="020B0504020202020204"/>
                          <a:cs typeface="Helios" panose="020B0504020202020204"/>
                          <a:sym typeface="Helios" panose="020B0504020202020204"/>
                        </a:rPr>
                        <a:t>Anggota 4</a:t>
                      </a:r>
                      <a:endParaRPr lang="en-US" sz="1100"/>
                    </a:p>
                  </a:txBody>
                  <a:tcPr marL="152400" marR="152400" marT="152400" marB="152400" anchor="t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8"/>
          <p:cNvSpPr txBox="1"/>
          <p:nvPr/>
        </p:nvSpPr>
        <p:spPr>
          <a:xfrm>
            <a:off x="4639504" y="1391465"/>
            <a:ext cx="9008992" cy="1139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00"/>
              </a:lnSpc>
            </a:pPr>
            <a:r>
              <a:rPr lang="en-US" sz="7000" b="1">
                <a:solidFill>
                  <a:srgbClr val="FFFFFF"/>
                </a:solidFill>
                <a:latin typeface="Klein Bold" panose="02000503060000020004"/>
                <a:ea typeface="Klein Bold" panose="02000503060000020004"/>
                <a:cs typeface="Klein Bold" panose="02000503060000020004"/>
                <a:sym typeface="Klein Bold" panose="02000503060000020004"/>
              </a:rPr>
              <a:t>Anggota</a:t>
            </a:r>
            <a:endParaRPr lang="en-US" sz="7000" b="1">
              <a:solidFill>
                <a:srgbClr val="FFFFFF"/>
              </a:solidFill>
              <a:latin typeface="Klein Bold" panose="02000503060000020004"/>
              <a:ea typeface="Klein Bold" panose="02000503060000020004"/>
              <a:cs typeface="Klein Bold" panose="02000503060000020004"/>
              <a:sym typeface="Klein Bold" panose="02000503060000020004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8333203" y="-1109791"/>
            <a:ext cx="1621594" cy="1621594"/>
          </a:xfrm>
          <a:custGeom>
            <a:avLst/>
            <a:gdLst/>
            <a:ahLst/>
            <a:cxnLst/>
            <a:rect l="l" t="t" r="r" b="b"/>
            <a:pathLst>
              <a:path w="1621594" h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8333203" y="9678747"/>
            <a:ext cx="1621594" cy="1621594"/>
          </a:xfrm>
          <a:custGeom>
            <a:avLst/>
            <a:gdLst/>
            <a:ahLst/>
            <a:cxnLst/>
            <a:rect l="l" t="t" r="r" b="b"/>
            <a:pathLst>
              <a:path w="1621594" h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11" name="Table 11"/>
          <p:cNvGraphicFramePr>
            <a:graphicFrameLocks noGrp="1"/>
          </p:cNvGraphicFramePr>
          <p:nvPr/>
        </p:nvGraphicFramePr>
        <p:xfrm>
          <a:off x="9144000" y="5063565"/>
          <a:ext cx="6604347" cy="3324731"/>
        </p:xfrm>
        <a:graphic>
          <a:graphicData uri="http://schemas.openxmlformats.org/drawingml/2006/table">
            <a:tbl>
              <a:tblPr/>
              <a:tblGrid>
                <a:gridCol w="6604347"/>
              </a:tblGrid>
              <a:tr h="827611">
                <a:tc>
                  <a:txBody>
                    <a:bodyPr rtlCol="0"/>
                    <a:lstStyle/>
                    <a:p>
                      <a:pPr algn="l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A2E3A"/>
                          </a:solidFill>
                          <a:latin typeface="Helios" panose="020B0504020202020204"/>
                          <a:ea typeface="Helios" panose="020B0504020202020204"/>
                          <a:cs typeface="Helios" panose="020B0504020202020204"/>
                          <a:sym typeface="Helios" panose="020B0504020202020204"/>
                        </a:rPr>
                        <a:t>Vivi Amelia</a:t>
                      </a:r>
                      <a:endParaRPr lang="en-US" sz="1100"/>
                    </a:p>
                  </a:txBody>
                  <a:tcPr marL="152400" marR="152400" marT="152400" marB="152400" anchor="t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2373">
                <a:tc>
                  <a:txBody>
                    <a:bodyPr rtlCol="0"/>
                    <a:lstStyle/>
                    <a:p>
                      <a:pPr algn="l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A2E3A"/>
                          </a:solidFill>
                          <a:latin typeface="Helios" panose="020B0504020202020204"/>
                          <a:ea typeface="Helios" panose="020B0504020202020204"/>
                          <a:cs typeface="Helios" panose="020B0504020202020204"/>
                          <a:sym typeface="Helios" panose="020B0504020202020204"/>
                        </a:rPr>
                        <a:t>Haniyatul Halwa</a:t>
                      </a:r>
                      <a:endParaRPr lang="en-US" sz="1100"/>
                    </a:p>
                  </a:txBody>
                  <a:tcPr marL="152400" marR="152400" marT="152400" marB="152400" anchor="t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2373">
                <a:tc>
                  <a:txBody>
                    <a:bodyPr rtlCol="0"/>
                    <a:lstStyle/>
                    <a:p>
                      <a:pPr algn="l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A2E3A"/>
                          </a:solidFill>
                          <a:latin typeface="Helios" panose="020B0504020202020204"/>
                          <a:ea typeface="Helios" panose="020B0504020202020204"/>
                          <a:cs typeface="Helios" panose="020B0504020202020204"/>
                          <a:sym typeface="Helios" panose="020B0504020202020204"/>
                        </a:rPr>
                        <a:t>Anggota 7</a:t>
                      </a:r>
                      <a:endParaRPr lang="en-US" sz="1100"/>
                    </a:p>
                  </a:txBody>
                  <a:tcPr marL="152400" marR="152400" marT="152400" marB="152400" anchor="t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2373">
                <a:tc>
                  <a:txBody>
                    <a:bodyPr rtlCol="0"/>
                    <a:lstStyle/>
                    <a:p>
                      <a:pPr algn="l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2A2E3A"/>
                          </a:solidFill>
                          <a:latin typeface="Helios" panose="020B0504020202020204"/>
                          <a:ea typeface="Helios" panose="020B0504020202020204"/>
                          <a:cs typeface="Helios" panose="020B0504020202020204"/>
                          <a:sym typeface="Helios" panose="020B0504020202020204"/>
                        </a:rPr>
                        <a:t>Anggota 8</a:t>
                      </a:r>
                      <a:endParaRPr lang="en-US" sz="1100"/>
                    </a:p>
                  </a:txBody>
                  <a:tcPr marL="152400" marR="152400" marT="152400" marB="152400" anchor="t">
                    <a:lnL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8418272" y="215303"/>
            <a:ext cx="9856393" cy="9856393"/>
            <a:chOff x="0" y="0"/>
            <a:chExt cx="13141858" cy="13141858"/>
          </a:xfrm>
        </p:grpSpPr>
        <p:sp>
          <p:nvSpPr>
            <p:cNvPr id="3" name="Freeform 3"/>
            <p:cNvSpPr/>
            <p:nvPr/>
          </p:nvSpPr>
          <p:spPr>
            <a:xfrm rot="-1200957">
              <a:off x="1444916" y="1444916"/>
              <a:ext cx="10252025" cy="10252025"/>
            </a:xfrm>
            <a:custGeom>
              <a:avLst/>
              <a:gdLst/>
              <a:ahLst/>
              <a:cxnLst/>
              <a:rect l="l" t="t" r="r" b="b"/>
              <a:pathLst>
                <a:path w="10252025" h="10252025">
                  <a:moveTo>
                    <a:pt x="0" y="0"/>
                  </a:moveTo>
                  <a:lnTo>
                    <a:pt x="10252025" y="0"/>
                  </a:lnTo>
                  <a:lnTo>
                    <a:pt x="10252025" y="10252025"/>
                  </a:lnTo>
                  <a:lnTo>
                    <a:pt x="0" y="102520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alphaModFix amt="31000"/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311122" y="1311122"/>
              <a:ext cx="10252025" cy="10252025"/>
            </a:xfrm>
            <a:custGeom>
              <a:avLst/>
              <a:gdLst/>
              <a:ahLst/>
              <a:cxnLst/>
              <a:rect l="l" t="t" r="r" b="b"/>
              <a:pathLst>
                <a:path w="10252025" h="10252025">
                  <a:moveTo>
                    <a:pt x="0" y="0"/>
                  </a:moveTo>
                  <a:lnTo>
                    <a:pt x="10252025" y="0"/>
                  </a:lnTo>
                  <a:lnTo>
                    <a:pt x="10252025" y="10252025"/>
                  </a:lnTo>
                  <a:lnTo>
                    <a:pt x="0" y="102520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 rot="0">
            <a:off x="10171944" y="1966426"/>
            <a:ext cx="6148356" cy="6354148"/>
            <a:chOff x="0" y="0"/>
            <a:chExt cx="6362700" cy="6575666"/>
          </a:xfrm>
        </p:grpSpPr>
        <p:sp>
          <p:nvSpPr>
            <p:cNvPr id="6" name="Freeform 6"/>
            <p:cNvSpPr/>
            <p:nvPr/>
          </p:nvSpPr>
          <p:spPr>
            <a:xfrm>
              <a:off x="6350" y="6350"/>
              <a:ext cx="6350012" cy="6562979"/>
            </a:xfrm>
            <a:custGeom>
              <a:avLst/>
              <a:gdLst/>
              <a:ahLst/>
              <a:cxnLst/>
              <a:rect l="l" t="t" r="r" b="b"/>
              <a:pathLst>
                <a:path w="6350012" h="6562979">
                  <a:moveTo>
                    <a:pt x="6350000" y="5480583"/>
                  </a:moveTo>
                  <a:cubicBezTo>
                    <a:pt x="6350000" y="6078372"/>
                    <a:pt x="5865419" y="6562979"/>
                    <a:pt x="5267617" y="6562979"/>
                  </a:cubicBezTo>
                  <a:lnTo>
                    <a:pt x="1082383" y="6562979"/>
                  </a:lnTo>
                  <a:cubicBezTo>
                    <a:pt x="484594" y="6562979"/>
                    <a:pt x="0" y="6078385"/>
                    <a:pt x="0" y="5480583"/>
                  </a:cubicBezTo>
                  <a:lnTo>
                    <a:pt x="0" y="1082383"/>
                  </a:lnTo>
                  <a:cubicBezTo>
                    <a:pt x="0" y="484594"/>
                    <a:pt x="484581" y="0"/>
                    <a:pt x="1082383" y="0"/>
                  </a:cubicBezTo>
                  <a:lnTo>
                    <a:pt x="5267630" y="0"/>
                  </a:lnTo>
                  <a:cubicBezTo>
                    <a:pt x="5865419" y="0"/>
                    <a:pt x="6350012" y="484594"/>
                    <a:pt x="6350012" y="1082383"/>
                  </a:cubicBezTo>
                  <a:lnTo>
                    <a:pt x="6350012" y="5480583"/>
                  </a:lnTo>
                  <a:close/>
                </a:path>
              </a:pathLst>
            </a:custGeom>
            <a:blipFill>
              <a:blip r:embed="rId3"/>
              <a:stretch>
                <a:fillRect l="-1676" r="-167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 rot="0">
            <a:off x="1028700" y="1963076"/>
            <a:ext cx="7285740" cy="5512435"/>
            <a:chOff x="0" y="0"/>
            <a:chExt cx="9714320" cy="7349913"/>
          </a:xfrm>
        </p:grpSpPr>
        <p:sp>
          <p:nvSpPr>
            <p:cNvPr id="8" name="TextBox 8"/>
            <p:cNvSpPr txBox="1"/>
            <p:nvPr/>
          </p:nvSpPr>
          <p:spPr>
            <a:xfrm>
              <a:off x="0" y="-76200"/>
              <a:ext cx="9714320" cy="3031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100"/>
                </a:lnSpc>
              </a:pPr>
              <a:r>
                <a:rPr lang="en-US" sz="7000" b="1">
                  <a:solidFill>
                    <a:srgbClr val="2A2E3A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About the </a:t>
              </a:r>
              <a:r>
                <a:rPr lang="en-US" sz="7000" b="1">
                  <a:solidFill>
                    <a:srgbClr val="718BAB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Application</a:t>
              </a:r>
              <a:endParaRPr lang="en-US" sz="7000" b="1">
                <a:solidFill>
                  <a:srgbClr val="718BAB"/>
                </a:solidFill>
                <a:latin typeface="Klein Bold" panose="02000503060000020004"/>
                <a:ea typeface="Klein Bold" panose="02000503060000020004"/>
                <a:cs typeface="Klein Bold" panose="02000503060000020004"/>
                <a:sym typeface="Klein Bold" panose="02000503060000020004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645111"/>
              <a:ext cx="8770288" cy="37048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90880" lvl="1" indent="-345440" algn="l">
                <a:lnSpc>
                  <a:spcPts val="4480"/>
                </a:lnSpc>
                <a:buFont typeface="Arial" panose="020B0604020202020204"/>
                <a:buChar char="•"/>
              </a:pPr>
              <a:r>
                <a:rPr lang="en-US" sz="32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Aplikasi kasir yang sederhana dan mudah digunakan</a:t>
              </a:r>
              <a:endParaRPr lang="en-US" sz="32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  <a:p>
              <a:pPr marL="690880" lvl="1" indent="-345440" algn="l">
                <a:lnSpc>
                  <a:spcPts val="4480"/>
                </a:lnSpc>
                <a:buFont typeface="Arial" panose="020B0604020202020204"/>
                <a:buChar char="•"/>
              </a:pPr>
              <a:r>
                <a:rPr lang="en-US" sz="3200" u="none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Memiliki fitur untuk melihat daftar menu, checkout dan menambah item</a:t>
              </a:r>
              <a:endParaRPr lang="en-US" sz="3200" u="none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8700" y="8957310"/>
            <a:ext cx="6910589" cy="30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rPr>
              <a:t>Back to Agenda</a:t>
            </a:r>
            <a:endParaRPr lang="en-US" sz="1800">
              <a:solidFill>
                <a:srgbClr val="2A2E3A"/>
              </a:solidFill>
              <a:latin typeface="Helios" panose="020B0504020202020204"/>
              <a:ea typeface="Helios" panose="020B0504020202020204"/>
              <a:cs typeface="Helios" panose="020B0504020202020204"/>
              <a:sym typeface="Helios" panose="020B0504020202020204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95137" y="7846523"/>
            <a:ext cx="6577716" cy="711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rPr>
              <a:t>*Aplikasi ini masih dalam tahap pengembangan dan hanya berjalan melalui API</a:t>
            </a:r>
            <a:endParaRPr lang="en-US" sz="2000">
              <a:solidFill>
                <a:srgbClr val="2A2E3A"/>
              </a:solidFill>
              <a:latin typeface="Helios" panose="020B0504020202020204"/>
              <a:ea typeface="Helios" panose="020B0504020202020204"/>
              <a:cs typeface="Helios" panose="020B0504020202020204"/>
              <a:sym typeface="Helios" panose="020B050402020202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600262" y="2535487"/>
            <a:ext cx="1621594" cy="1621594"/>
          </a:xfrm>
          <a:custGeom>
            <a:avLst/>
            <a:gdLst/>
            <a:ahLst/>
            <a:cxnLst/>
            <a:rect l="l" t="t" r="r" b="b"/>
            <a:pathLst>
              <a:path w="1621594" h="1621594">
                <a:moveTo>
                  <a:pt x="0" y="0"/>
                </a:moveTo>
                <a:lnTo>
                  <a:pt x="1621594" y="0"/>
                </a:lnTo>
                <a:lnTo>
                  <a:pt x="1621594" y="1621594"/>
                </a:lnTo>
                <a:lnTo>
                  <a:pt x="0" y="162159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508998" y="6276492"/>
            <a:ext cx="1621594" cy="1621594"/>
          </a:xfrm>
          <a:custGeom>
            <a:avLst/>
            <a:gdLst/>
            <a:ahLst/>
            <a:cxnLst/>
            <a:rect l="l" t="t" r="r" b="b"/>
            <a:pathLst>
              <a:path w="1621594" h="1621594">
                <a:moveTo>
                  <a:pt x="0" y="0"/>
                </a:moveTo>
                <a:lnTo>
                  <a:pt x="1621594" y="0"/>
                </a:lnTo>
                <a:lnTo>
                  <a:pt x="1621594" y="1621593"/>
                </a:lnTo>
                <a:lnTo>
                  <a:pt x="0" y="1621593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0">
            <a:off x="10959784" y="6087110"/>
            <a:ext cx="6130594" cy="1877167"/>
            <a:chOff x="0" y="0"/>
            <a:chExt cx="8174126" cy="2502890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8174126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60"/>
                </a:lnSpc>
                <a:spcBef>
                  <a:spcPct val="0"/>
                </a:spcBef>
              </a:pPr>
              <a:r>
                <a:rPr lang="en-US" sz="3800" b="1">
                  <a:solidFill>
                    <a:srgbClr val="718BAB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Postman</a:t>
              </a:r>
              <a:endParaRPr lang="en-US" sz="3800" b="1">
                <a:solidFill>
                  <a:srgbClr val="718BAB"/>
                </a:solidFill>
                <a:latin typeface="Klein Bold" panose="02000503060000020004"/>
                <a:ea typeface="Klein Bold" panose="02000503060000020004"/>
                <a:cs typeface="Klein Bold" panose="02000503060000020004"/>
                <a:sym typeface="Klein Bold" panose="02000503060000020004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314593"/>
              <a:ext cx="8174126" cy="1188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Download </a:t>
              </a:r>
              <a:r>
                <a:rPr lang="en-US" sz="2600" b="1">
                  <a:solidFill>
                    <a:srgbClr val="2A2E3A"/>
                  </a:solidFill>
                  <a:latin typeface="Helios Bold" panose="020B0704020202020204"/>
                  <a:ea typeface="Helios Bold" panose="020B0704020202020204"/>
                  <a:cs typeface="Helios Bold" panose="020B0704020202020204"/>
                  <a:sym typeface="Helios Bold" panose="020B0704020202020204"/>
                </a:rPr>
                <a:t>Postman</a:t>
              </a:r>
              <a:r>
                <a:rPr lang="en-US" sz="26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: https://www.postman.com/downloads/</a:t>
              </a:r>
              <a:endParaRPr lang="en-US" sz="26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 rot="0">
            <a:off x="0" y="0"/>
            <a:ext cx="9411059" cy="10287000"/>
            <a:chOff x="0" y="0"/>
            <a:chExt cx="2478633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478633" cy="2709333"/>
            </a:xfrm>
            <a:custGeom>
              <a:avLst/>
              <a:gdLst/>
              <a:ahLst/>
              <a:cxnLst/>
              <a:rect l="l" t="t" r="r" b="b"/>
              <a:pathLst>
                <a:path w="2478633" h="2709333">
                  <a:moveTo>
                    <a:pt x="0" y="0"/>
                  </a:moveTo>
                  <a:lnTo>
                    <a:pt x="2478633" y="0"/>
                  </a:lnTo>
                  <a:lnTo>
                    <a:pt x="24786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47863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0">
            <a:off x="1028700" y="2346105"/>
            <a:ext cx="7735558" cy="5902960"/>
            <a:chOff x="0" y="0"/>
            <a:chExt cx="10314077" cy="787061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76200"/>
              <a:ext cx="10314077" cy="3031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100"/>
                </a:lnSpc>
              </a:pPr>
              <a:r>
                <a:rPr lang="en-US" sz="7000" b="1">
                  <a:solidFill>
                    <a:srgbClr val="2A2E3A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Menjalankan </a:t>
              </a:r>
              <a:r>
                <a:rPr lang="en-US" sz="7000" b="1">
                  <a:solidFill>
                    <a:srgbClr val="718BAB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Aplikasi</a:t>
              </a:r>
              <a:endParaRPr lang="en-US" sz="7000" b="1">
                <a:solidFill>
                  <a:srgbClr val="718BAB"/>
                </a:solidFill>
                <a:latin typeface="Klein Bold" panose="02000503060000020004"/>
                <a:ea typeface="Klein Bold" panose="02000503060000020004"/>
                <a:cs typeface="Klein Bold" panose="02000503060000020004"/>
                <a:sym typeface="Klein Bold" panose="02000503060000020004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638338"/>
              <a:ext cx="8092741" cy="4232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Aplikasi ini menggunakan Node.js dan dependensinya. Untuk menguji dan berinteraksi, gunakan Postman untuk mengirim permintaan ke API. Untuk itu anda perlu menginstal </a:t>
              </a:r>
              <a:r>
                <a:rPr lang="en-US" sz="3000" b="1">
                  <a:solidFill>
                    <a:srgbClr val="2A2E3A"/>
                  </a:solidFill>
                  <a:latin typeface="Helios Bold" panose="020B0704020202020204"/>
                  <a:ea typeface="Helios Bold" panose="020B0704020202020204"/>
                  <a:cs typeface="Helios Bold" panose="020B0704020202020204"/>
                  <a:sym typeface="Helios Bold" panose="020B0704020202020204"/>
                </a:rPr>
                <a:t>Node.js</a:t>
              </a:r>
              <a:r>
                <a:rPr lang="en-US" sz="30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 dan </a:t>
              </a:r>
              <a:r>
                <a:rPr lang="en-US" sz="3000" b="1">
                  <a:solidFill>
                    <a:srgbClr val="2A2E3A"/>
                  </a:solidFill>
                  <a:latin typeface="Helios Bold" panose="020B0704020202020204"/>
                  <a:ea typeface="Helios Bold" panose="020B0704020202020204"/>
                  <a:cs typeface="Helios Bold" panose="020B0704020202020204"/>
                  <a:sym typeface="Helios Bold" panose="020B0704020202020204"/>
                </a:rPr>
                <a:t>Postman</a:t>
              </a:r>
              <a:r>
                <a:rPr lang="en-US" sz="30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.</a:t>
              </a:r>
              <a:endParaRPr lang="en-US" sz="30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 rot="0">
            <a:off x="10959784" y="2574705"/>
            <a:ext cx="5908992" cy="1419967"/>
            <a:chOff x="0" y="0"/>
            <a:chExt cx="7878657" cy="1893290"/>
          </a:xfrm>
        </p:grpSpPr>
        <p:sp>
          <p:nvSpPr>
            <p:cNvPr id="14" name="TextBox 14"/>
            <p:cNvSpPr txBox="1"/>
            <p:nvPr/>
          </p:nvSpPr>
          <p:spPr>
            <a:xfrm>
              <a:off x="0" y="0"/>
              <a:ext cx="7878657" cy="76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60"/>
                </a:lnSpc>
                <a:spcBef>
                  <a:spcPct val="0"/>
                </a:spcBef>
              </a:pPr>
              <a:r>
                <a:rPr lang="en-US" sz="3800" b="1">
                  <a:solidFill>
                    <a:srgbClr val="718BAB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Node.js</a:t>
              </a:r>
              <a:endParaRPr lang="en-US" sz="3800" b="1">
                <a:solidFill>
                  <a:srgbClr val="718BAB"/>
                </a:solidFill>
                <a:latin typeface="Klein Bold" panose="02000503060000020004"/>
                <a:ea typeface="Klein Bold" panose="02000503060000020004"/>
                <a:cs typeface="Klein Bold" panose="02000503060000020004"/>
                <a:sym typeface="Klein Bold" panose="02000503060000020004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314593"/>
              <a:ext cx="7878657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Download </a:t>
              </a:r>
              <a:r>
                <a:rPr lang="en-US" sz="2600" b="1">
                  <a:solidFill>
                    <a:srgbClr val="2A2E3A"/>
                  </a:solidFill>
                  <a:latin typeface="Helios Bold" panose="020B0704020202020204"/>
                  <a:ea typeface="Helios Bold" panose="020B0704020202020204"/>
                  <a:cs typeface="Helios Bold" panose="020B0704020202020204"/>
                  <a:sym typeface="Helios Bold" panose="020B0704020202020204"/>
                </a:rPr>
                <a:t>Node.js</a:t>
              </a:r>
              <a:r>
                <a:rPr lang="en-US" sz="26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: https://nodejs.org/</a:t>
              </a:r>
              <a:endParaRPr lang="en-US" sz="26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28700" y="8957310"/>
            <a:ext cx="6910589" cy="30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rPr>
              <a:t>Back to Agenda</a:t>
            </a:r>
            <a:endParaRPr lang="en-US" sz="1800">
              <a:solidFill>
                <a:srgbClr val="2A2E3A"/>
              </a:solidFill>
              <a:latin typeface="Helios" panose="020B0504020202020204"/>
              <a:ea typeface="Helios" panose="020B0504020202020204"/>
              <a:cs typeface="Helios" panose="020B0504020202020204"/>
              <a:sym typeface="Helios" panose="020B050402020202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2340491"/>
            <a:chOff x="0" y="0"/>
            <a:chExt cx="4816593" cy="6164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16426"/>
            </a:xfrm>
            <a:custGeom>
              <a:avLst/>
              <a:gdLst/>
              <a:ahLst/>
              <a:cxnLst/>
              <a:rect l="l" t="t" r="r" b="b"/>
              <a:pathLst>
                <a:path w="4816592" h="616426">
                  <a:moveTo>
                    <a:pt x="0" y="0"/>
                  </a:moveTo>
                  <a:lnTo>
                    <a:pt x="4816592" y="0"/>
                  </a:lnTo>
                  <a:lnTo>
                    <a:pt x="4816592" y="616426"/>
                  </a:lnTo>
                  <a:lnTo>
                    <a:pt x="0" y="616426"/>
                  </a:lnTo>
                  <a:close/>
                </a:path>
              </a:pathLst>
            </a:custGeom>
            <a:solidFill>
              <a:srgbClr val="15396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16593" cy="673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1028700" y="3728970"/>
            <a:ext cx="6811892" cy="4061198"/>
            <a:chOff x="0" y="0"/>
            <a:chExt cx="9082523" cy="5414930"/>
          </a:xfrm>
        </p:grpSpPr>
        <p:sp>
          <p:nvSpPr>
            <p:cNvPr id="6" name="TextBox 6"/>
            <p:cNvSpPr txBox="1"/>
            <p:nvPr/>
          </p:nvSpPr>
          <p:spPr>
            <a:xfrm>
              <a:off x="0" y="-76200"/>
              <a:ext cx="9082523" cy="3031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100"/>
                </a:lnSpc>
              </a:pPr>
              <a:r>
                <a:rPr lang="en-US" sz="7000" b="1">
                  <a:solidFill>
                    <a:srgbClr val="2A2E3A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Menjalankan </a:t>
              </a:r>
              <a:r>
                <a:rPr lang="en-US" sz="7000" b="1">
                  <a:solidFill>
                    <a:srgbClr val="718BAB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Aplikasi</a:t>
              </a:r>
              <a:endParaRPr lang="en-US" sz="7000" b="1">
                <a:solidFill>
                  <a:srgbClr val="718BAB"/>
                </a:solidFill>
                <a:latin typeface="Klein Bold" panose="02000503060000020004"/>
                <a:ea typeface="Klein Bold" panose="02000503060000020004"/>
                <a:cs typeface="Klein Bold" panose="02000503060000020004"/>
                <a:sym typeface="Klein Bold" panose="02000503060000020004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208729"/>
              <a:ext cx="8050100" cy="22062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Anda perlu melakukan clone terhadap repo github. Selanjutnya ikuti langkah berikut:</a:t>
              </a:r>
              <a:endParaRPr lang="en-US" sz="32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957310"/>
            <a:ext cx="3974546" cy="30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rPr>
              <a:t>Back to Agenda</a:t>
            </a:r>
            <a:endParaRPr lang="en-US" sz="1800">
              <a:solidFill>
                <a:srgbClr val="2A2E3A"/>
              </a:solidFill>
              <a:latin typeface="Helios" panose="020B0504020202020204"/>
              <a:ea typeface="Helios" panose="020B0504020202020204"/>
              <a:cs typeface="Helios" panose="020B0504020202020204"/>
              <a:sym typeface="Helios" panose="020B0504020202020204"/>
            </a:endParaRPr>
          </a:p>
        </p:txBody>
      </p:sp>
      <p:grpSp>
        <p:nvGrpSpPr>
          <p:cNvPr id="9" name="Group 9"/>
          <p:cNvGrpSpPr/>
          <p:nvPr/>
        </p:nvGrpSpPr>
        <p:grpSpPr>
          <a:xfrm rot="0">
            <a:off x="9642260" y="3457508"/>
            <a:ext cx="7539863" cy="933450"/>
            <a:chOff x="0" y="-57150"/>
            <a:chExt cx="10053151" cy="1244600"/>
          </a:xfrm>
        </p:grpSpPr>
        <p:sp>
          <p:nvSpPr>
            <p:cNvPr id="10" name="Freeform 10"/>
            <p:cNvSpPr/>
            <p:nvPr/>
          </p:nvSpPr>
          <p:spPr>
            <a:xfrm>
              <a:off x="0" y="304800"/>
              <a:ext cx="553213" cy="553213"/>
            </a:xfrm>
            <a:custGeom>
              <a:avLst/>
              <a:gdLst/>
              <a:ahLst/>
              <a:cxnLst/>
              <a:rect l="l" t="t" r="r" b="b"/>
              <a:pathLst>
                <a:path w="553213" h="553213">
                  <a:moveTo>
                    <a:pt x="0" y="0"/>
                  </a:moveTo>
                  <a:lnTo>
                    <a:pt x="553213" y="0"/>
                  </a:lnTo>
                  <a:lnTo>
                    <a:pt x="553213" y="553213"/>
                  </a:lnTo>
                  <a:lnTo>
                    <a:pt x="0" y="553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1314169" y="-57150"/>
              <a:ext cx="8738982" cy="1244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Ins</a:t>
              </a:r>
              <a:r>
                <a:rPr lang="en-ID" altLang="en-US" sz="26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t</a:t>
              </a:r>
              <a:r>
                <a:rPr lang="en-US" sz="26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al dependencies dengan mengetikkan npm install di terminal.</a:t>
              </a:r>
              <a:endParaRPr lang="en-US" sz="26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9642260" y="5089098"/>
            <a:ext cx="7539863" cy="848360"/>
            <a:chOff x="0" y="0"/>
            <a:chExt cx="10053151" cy="1131147"/>
          </a:xfrm>
        </p:grpSpPr>
        <p:sp>
          <p:nvSpPr>
            <p:cNvPr id="13" name="Freeform 13"/>
            <p:cNvSpPr/>
            <p:nvPr/>
          </p:nvSpPr>
          <p:spPr>
            <a:xfrm>
              <a:off x="0" y="288967"/>
              <a:ext cx="553213" cy="553213"/>
            </a:xfrm>
            <a:custGeom>
              <a:avLst/>
              <a:gdLst/>
              <a:ahLst/>
              <a:cxnLst/>
              <a:rect l="l" t="t" r="r" b="b"/>
              <a:pathLst>
                <a:path w="553213" h="553213">
                  <a:moveTo>
                    <a:pt x="0" y="0"/>
                  </a:moveTo>
                  <a:lnTo>
                    <a:pt x="553213" y="0"/>
                  </a:lnTo>
                  <a:lnTo>
                    <a:pt x="553213" y="553213"/>
                  </a:lnTo>
                  <a:lnTo>
                    <a:pt x="0" y="553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TextBox 14"/>
            <p:cNvSpPr txBox="1"/>
            <p:nvPr/>
          </p:nvSpPr>
          <p:spPr>
            <a:xfrm>
              <a:off x="1314169" y="-57150"/>
              <a:ext cx="8738982" cy="1188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Jalankan aplikasi deng mengetikkan npm run dev di terminal.</a:t>
              </a:r>
              <a:endParaRPr lang="en-US" sz="26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9642260" y="6677826"/>
            <a:ext cx="7539863" cy="414910"/>
            <a:chOff x="0" y="0"/>
            <a:chExt cx="10053151" cy="55321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53213" cy="553213"/>
            </a:xfrm>
            <a:custGeom>
              <a:avLst/>
              <a:gdLst/>
              <a:ahLst/>
              <a:cxnLst/>
              <a:rect l="l" t="t" r="r" b="b"/>
              <a:pathLst>
                <a:path w="553213" h="553213">
                  <a:moveTo>
                    <a:pt x="0" y="0"/>
                  </a:moveTo>
                  <a:lnTo>
                    <a:pt x="553213" y="0"/>
                  </a:lnTo>
                  <a:lnTo>
                    <a:pt x="553213" y="553213"/>
                  </a:lnTo>
                  <a:lnTo>
                    <a:pt x="0" y="553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1314169" y="-41317"/>
              <a:ext cx="8738982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Buka Postman dan buat environment baru</a:t>
              </a:r>
              <a:endParaRPr lang="en-US" sz="26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 rot="0">
            <a:off x="9642260" y="7833104"/>
            <a:ext cx="7539863" cy="848360"/>
            <a:chOff x="0" y="0"/>
            <a:chExt cx="10053151" cy="1131147"/>
          </a:xfrm>
        </p:grpSpPr>
        <p:sp>
          <p:nvSpPr>
            <p:cNvPr id="19" name="Freeform 19"/>
            <p:cNvSpPr/>
            <p:nvPr/>
          </p:nvSpPr>
          <p:spPr>
            <a:xfrm>
              <a:off x="0" y="288967"/>
              <a:ext cx="553213" cy="553213"/>
            </a:xfrm>
            <a:custGeom>
              <a:avLst/>
              <a:gdLst/>
              <a:ahLst/>
              <a:cxnLst/>
              <a:rect l="l" t="t" r="r" b="b"/>
              <a:pathLst>
                <a:path w="553213" h="553213">
                  <a:moveTo>
                    <a:pt x="0" y="0"/>
                  </a:moveTo>
                  <a:lnTo>
                    <a:pt x="553213" y="0"/>
                  </a:lnTo>
                  <a:lnTo>
                    <a:pt x="553213" y="553213"/>
                  </a:lnTo>
                  <a:lnTo>
                    <a:pt x="0" y="553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0" name="TextBox 20"/>
            <p:cNvSpPr txBox="1"/>
            <p:nvPr/>
          </p:nvSpPr>
          <p:spPr>
            <a:xfrm>
              <a:off x="1314169" y="-57150"/>
              <a:ext cx="8738982" cy="1188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ada 3 rute yang dapat anda lakukan yaitu /api, /api/items, dan /api/checkout.</a:t>
              </a:r>
              <a:endParaRPr lang="en-US" sz="26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 rot="0">
            <a:off x="0" y="0"/>
            <a:ext cx="18288000" cy="2340491"/>
            <a:chOff x="0" y="0"/>
            <a:chExt cx="24384000" cy="3120655"/>
          </a:xfrm>
        </p:grpSpPr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>
              <a:alphaModFix amt="14000"/>
            </a:blip>
            <a:srcRect t="45734" b="45734"/>
            <a:stretch>
              <a:fillRect/>
            </a:stretch>
          </p:blipFill>
          <p:spPr>
            <a:xfrm>
              <a:off x="0" y="0"/>
              <a:ext cx="24384000" cy="312065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9125919"/>
            <a:ext cx="18288000" cy="1161081"/>
            <a:chOff x="0" y="0"/>
            <a:chExt cx="4816593" cy="3057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05799"/>
            </a:xfrm>
            <a:custGeom>
              <a:avLst/>
              <a:gdLst/>
              <a:ahLst/>
              <a:cxnLst/>
              <a:rect l="l" t="t" r="r" b="b"/>
              <a:pathLst>
                <a:path w="4816592" h="305799">
                  <a:moveTo>
                    <a:pt x="0" y="0"/>
                  </a:moveTo>
                  <a:lnTo>
                    <a:pt x="4816592" y="0"/>
                  </a:lnTo>
                  <a:lnTo>
                    <a:pt x="4816592" y="305799"/>
                  </a:lnTo>
                  <a:lnTo>
                    <a:pt x="0" y="305799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438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3381560" y="2902865"/>
            <a:ext cx="11524880" cy="6355435"/>
          </a:xfrm>
          <a:custGeom>
            <a:avLst/>
            <a:gdLst/>
            <a:ahLst/>
            <a:cxnLst/>
            <a:rect l="l" t="t" r="r" b="b"/>
            <a:pathLst>
              <a:path w="11524880" h="6355435">
                <a:moveTo>
                  <a:pt x="0" y="0"/>
                </a:moveTo>
                <a:lnTo>
                  <a:pt x="11524880" y="0"/>
                </a:lnTo>
                <a:lnTo>
                  <a:pt x="11524880" y="6355435"/>
                </a:lnTo>
                <a:lnTo>
                  <a:pt x="0" y="6355435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20742" t="-15119" r="-4473" b="-14381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545006" y="9541677"/>
            <a:ext cx="5197988" cy="30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rPr>
              <a:t>Back to Agenda</a:t>
            </a:r>
            <a:endParaRPr lang="en-US" sz="1800">
              <a:solidFill>
                <a:srgbClr val="2A2E3A"/>
              </a:solidFill>
              <a:latin typeface="Helios" panose="020B0504020202020204"/>
              <a:ea typeface="Helios" panose="020B0504020202020204"/>
              <a:cs typeface="Helios" panose="020B0504020202020204"/>
              <a:sym typeface="Helios" panose="020B0504020202020204"/>
            </a:endParaRPr>
          </a:p>
        </p:txBody>
      </p:sp>
      <p:grpSp>
        <p:nvGrpSpPr>
          <p:cNvPr id="7" name="Group 7"/>
          <p:cNvGrpSpPr/>
          <p:nvPr/>
        </p:nvGrpSpPr>
        <p:grpSpPr>
          <a:xfrm rot="0">
            <a:off x="2619223" y="1027112"/>
            <a:ext cx="13049553" cy="1789453"/>
            <a:chOff x="0" y="0"/>
            <a:chExt cx="17399404" cy="2385937"/>
          </a:xfrm>
        </p:grpSpPr>
        <p:sp>
          <p:nvSpPr>
            <p:cNvPr id="8" name="TextBox 8"/>
            <p:cNvSpPr txBox="1"/>
            <p:nvPr/>
          </p:nvSpPr>
          <p:spPr>
            <a:xfrm>
              <a:off x="0" y="-76200"/>
              <a:ext cx="17399404" cy="14943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100"/>
                </a:lnSpc>
              </a:pPr>
              <a:r>
                <a:rPr lang="en-US" sz="7000" b="1">
                  <a:solidFill>
                    <a:srgbClr val="2A2E3A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Localhost:3000/api</a:t>
              </a:r>
              <a:endParaRPr lang="en-US" sz="7000" b="1">
                <a:solidFill>
                  <a:srgbClr val="2A2E3A"/>
                </a:solidFill>
                <a:latin typeface="Klein Bold" panose="02000503060000020004"/>
                <a:ea typeface="Klein Bold" panose="02000503060000020004"/>
                <a:cs typeface="Klein Bold" panose="02000503060000020004"/>
                <a:sym typeface="Klein Bold" panose="02000503060000020004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45432" y="1678335"/>
              <a:ext cx="15708540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URL ini akan mengembalikan respon daftar item dan harga</a:t>
              </a:r>
              <a:endParaRPr lang="en-US" sz="32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9125919"/>
            <a:ext cx="18288000" cy="1161081"/>
            <a:chOff x="0" y="0"/>
            <a:chExt cx="4816593" cy="3057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05799"/>
            </a:xfrm>
            <a:custGeom>
              <a:avLst/>
              <a:gdLst/>
              <a:ahLst/>
              <a:cxnLst/>
              <a:rect l="l" t="t" r="r" b="b"/>
              <a:pathLst>
                <a:path w="4816592" h="305799">
                  <a:moveTo>
                    <a:pt x="0" y="0"/>
                  </a:moveTo>
                  <a:lnTo>
                    <a:pt x="4816592" y="0"/>
                  </a:lnTo>
                  <a:lnTo>
                    <a:pt x="4816592" y="305799"/>
                  </a:lnTo>
                  <a:lnTo>
                    <a:pt x="0" y="305799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438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4157194" y="2954520"/>
            <a:ext cx="9973612" cy="6325377"/>
          </a:xfrm>
          <a:custGeom>
            <a:avLst/>
            <a:gdLst/>
            <a:ahLst/>
            <a:cxnLst/>
            <a:rect l="l" t="t" r="r" b="b"/>
            <a:pathLst>
              <a:path w="9973612" h="6325377">
                <a:moveTo>
                  <a:pt x="0" y="0"/>
                </a:moveTo>
                <a:lnTo>
                  <a:pt x="9973612" y="0"/>
                </a:lnTo>
                <a:lnTo>
                  <a:pt x="9973612" y="6325377"/>
                </a:lnTo>
                <a:lnTo>
                  <a:pt x="0" y="6325377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37000" t="-14792" r="-3889" b="-11905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545006" y="9541677"/>
            <a:ext cx="5197988" cy="30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rPr>
              <a:t>Back to Agenda</a:t>
            </a:r>
            <a:endParaRPr lang="en-US" sz="1800">
              <a:solidFill>
                <a:srgbClr val="2A2E3A"/>
              </a:solidFill>
              <a:latin typeface="Helios" panose="020B0504020202020204"/>
              <a:ea typeface="Helios" panose="020B0504020202020204"/>
              <a:cs typeface="Helios" panose="020B0504020202020204"/>
              <a:sym typeface="Helios" panose="020B0504020202020204"/>
            </a:endParaRPr>
          </a:p>
        </p:txBody>
      </p:sp>
      <p:grpSp>
        <p:nvGrpSpPr>
          <p:cNvPr id="7" name="Group 7"/>
          <p:cNvGrpSpPr/>
          <p:nvPr/>
        </p:nvGrpSpPr>
        <p:grpSpPr>
          <a:xfrm rot="0">
            <a:off x="0" y="874712"/>
            <a:ext cx="18288000" cy="1789453"/>
            <a:chOff x="0" y="0"/>
            <a:chExt cx="24384000" cy="2385937"/>
          </a:xfrm>
        </p:grpSpPr>
        <p:sp>
          <p:nvSpPr>
            <p:cNvPr id="8" name="TextBox 8"/>
            <p:cNvSpPr txBox="1"/>
            <p:nvPr/>
          </p:nvSpPr>
          <p:spPr>
            <a:xfrm>
              <a:off x="0" y="-76200"/>
              <a:ext cx="24384000" cy="14943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100"/>
                </a:lnSpc>
              </a:pPr>
              <a:r>
                <a:rPr lang="en-US" sz="7000" b="1">
                  <a:solidFill>
                    <a:srgbClr val="2A2E3A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Localhost:3000/api/items</a:t>
              </a:r>
              <a:endParaRPr lang="en-US" sz="7000" b="1">
                <a:solidFill>
                  <a:srgbClr val="2A2E3A"/>
                </a:solidFill>
                <a:latin typeface="Klein Bold" panose="02000503060000020004"/>
                <a:ea typeface="Klein Bold" panose="02000503060000020004"/>
                <a:cs typeface="Klein Bold" panose="02000503060000020004"/>
                <a:sym typeface="Klein Bold" panose="02000503060000020004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184812" y="1678335"/>
              <a:ext cx="22014377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URL ini memerlukan input item dan harga, mengembalikan respon daftar item dan harga</a:t>
              </a:r>
              <a:endParaRPr lang="en-US" sz="32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9125919"/>
            <a:ext cx="18288000" cy="1161081"/>
            <a:chOff x="0" y="0"/>
            <a:chExt cx="4816593" cy="3057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05799"/>
            </a:xfrm>
            <a:custGeom>
              <a:avLst/>
              <a:gdLst/>
              <a:ahLst/>
              <a:cxnLst/>
              <a:rect l="l" t="t" r="r" b="b"/>
              <a:pathLst>
                <a:path w="4816592" h="305799">
                  <a:moveTo>
                    <a:pt x="0" y="0"/>
                  </a:moveTo>
                  <a:lnTo>
                    <a:pt x="4816592" y="0"/>
                  </a:lnTo>
                  <a:lnTo>
                    <a:pt x="4816592" y="305799"/>
                  </a:lnTo>
                  <a:lnTo>
                    <a:pt x="0" y="305799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438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3566975" y="3042730"/>
            <a:ext cx="11154049" cy="6276909"/>
          </a:xfrm>
          <a:custGeom>
            <a:avLst/>
            <a:gdLst/>
            <a:ahLst/>
            <a:cxnLst/>
            <a:rect l="l" t="t" r="r" b="b"/>
            <a:pathLst>
              <a:path w="11154049" h="6276909">
                <a:moveTo>
                  <a:pt x="0" y="0"/>
                </a:moveTo>
                <a:lnTo>
                  <a:pt x="11154050" y="0"/>
                </a:lnTo>
                <a:lnTo>
                  <a:pt x="11154050" y="6276909"/>
                </a:lnTo>
                <a:lnTo>
                  <a:pt x="0" y="6276909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41256" t="-19007" r="-4473" b="-28684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545006" y="9541677"/>
            <a:ext cx="5197988" cy="30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40"/>
              </a:lnSpc>
              <a:spcBef>
                <a:spcPct val="0"/>
              </a:spcBef>
            </a:pPr>
            <a:r>
              <a:rPr lang="en-US" sz="18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rPr>
              <a:t>Back to Agenda</a:t>
            </a:r>
            <a:endParaRPr lang="en-US" sz="1800">
              <a:solidFill>
                <a:srgbClr val="2A2E3A"/>
              </a:solidFill>
              <a:latin typeface="Helios" panose="020B0504020202020204"/>
              <a:ea typeface="Helios" panose="020B0504020202020204"/>
              <a:cs typeface="Helios" panose="020B0504020202020204"/>
              <a:sym typeface="Helios" panose="020B0504020202020204"/>
            </a:endParaRPr>
          </a:p>
        </p:txBody>
      </p:sp>
      <p:grpSp>
        <p:nvGrpSpPr>
          <p:cNvPr id="7" name="Group 7"/>
          <p:cNvGrpSpPr/>
          <p:nvPr/>
        </p:nvGrpSpPr>
        <p:grpSpPr>
          <a:xfrm rot="0">
            <a:off x="0" y="708660"/>
            <a:ext cx="18288000" cy="2121557"/>
            <a:chOff x="0" y="0"/>
            <a:chExt cx="24384000" cy="2828743"/>
          </a:xfrm>
        </p:grpSpPr>
        <p:sp>
          <p:nvSpPr>
            <p:cNvPr id="8" name="TextBox 8"/>
            <p:cNvSpPr txBox="1"/>
            <p:nvPr/>
          </p:nvSpPr>
          <p:spPr>
            <a:xfrm>
              <a:off x="0" y="-76200"/>
              <a:ext cx="24384000" cy="14943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100"/>
                </a:lnSpc>
              </a:pPr>
              <a:r>
                <a:rPr lang="en-US" sz="7000" b="1">
                  <a:solidFill>
                    <a:srgbClr val="2A2E3A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Localhost:3000/api/checkout</a:t>
              </a:r>
              <a:endParaRPr lang="en-US" sz="7000" b="1">
                <a:solidFill>
                  <a:srgbClr val="2A2E3A"/>
                </a:solidFill>
                <a:latin typeface="Klein Bold" panose="02000503060000020004"/>
                <a:ea typeface="Klein Bold" panose="02000503060000020004"/>
                <a:cs typeface="Klein Bold" panose="02000503060000020004"/>
                <a:sym typeface="Klein Bold" panose="02000503060000020004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184812" y="1687860"/>
              <a:ext cx="22014377" cy="1140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URL ini memerlukan input item, member dan payment, mengembalikan respon totalBelanja, totalDiskon, totalSetelahDiskon, payment dan kembalian</a:t>
              </a:r>
              <a:endParaRPr lang="en-US" sz="25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466927" y="-4280359"/>
            <a:ext cx="10812392" cy="10812392"/>
          </a:xfrm>
          <a:custGeom>
            <a:avLst/>
            <a:gdLst/>
            <a:ahLst/>
            <a:cxnLst/>
            <a:rect l="l" t="t" r="r" b="b"/>
            <a:pathLst>
              <a:path w="10812392" h="10812392">
                <a:moveTo>
                  <a:pt x="0" y="0"/>
                </a:moveTo>
                <a:lnTo>
                  <a:pt x="10812393" y="0"/>
                </a:lnTo>
                <a:lnTo>
                  <a:pt x="10812393" y="10812392"/>
                </a:lnTo>
                <a:lnTo>
                  <a:pt x="0" y="1081239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407200" y="4432068"/>
            <a:ext cx="5764383" cy="5764383"/>
          </a:xfrm>
          <a:custGeom>
            <a:avLst/>
            <a:gdLst/>
            <a:ahLst/>
            <a:cxnLst/>
            <a:rect l="l" t="t" r="r" b="b"/>
            <a:pathLst>
              <a:path w="5764383" h="5764383">
                <a:moveTo>
                  <a:pt x="0" y="0"/>
                </a:moveTo>
                <a:lnTo>
                  <a:pt x="5764383" y="0"/>
                </a:lnTo>
                <a:lnTo>
                  <a:pt x="5764383" y="5764383"/>
                </a:lnTo>
                <a:lnTo>
                  <a:pt x="0" y="5764383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30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7078" y="7902203"/>
            <a:ext cx="5764383" cy="5764383"/>
          </a:xfrm>
          <a:custGeom>
            <a:avLst/>
            <a:gdLst/>
            <a:ahLst/>
            <a:cxnLst/>
            <a:rect l="l" t="t" r="r" b="b"/>
            <a:pathLst>
              <a:path w="5764383" h="5764383">
                <a:moveTo>
                  <a:pt x="0" y="0"/>
                </a:moveTo>
                <a:lnTo>
                  <a:pt x="5764383" y="0"/>
                </a:lnTo>
                <a:lnTo>
                  <a:pt x="5764383" y="5764382"/>
                </a:lnTo>
                <a:lnTo>
                  <a:pt x="0" y="576438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80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 rot="0">
            <a:off x="9144000" y="2962881"/>
            <a:ext cx="8115300" cy="4361239"/>
            <a:chOff x="0" y="0"/>
            <a:chExt cx="10820400" cy="5814985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10820400" cy="49242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4400"/>
                </a:lnSpc>
              </a:pPr>
              <a:r>
                <a:rPr lang="en-ID" altLang="en-US" sz="12000" b="1">
                  <a:solidFill>
                    <a:srgbClr val="2A2E3A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Terima</a:t>
              </a:r>
              <a:r>
                <a:rPr lang="en-US" sz="12000" b="1">
                  <a:solidFill>
                    <a:srgbClr val="2A2E3A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 </a:t>
              </a:r>
              <a:r>
                <a:rPr lang="en-US" sz="12000" b="1">
                  <a:solidFill>
                    <a:srgbClr val="718BAB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Kasi</a:t>
              </a:r>
              <a:r>
                <a:rPr lang="en-ID" altLang="en-US" sz="12000" b="1">
                  <a:solidFill>
                    <a:srgbClr val="718BAB"/>
                  </a:solidFill>
                  <a:latin typeface="Klein Bold" panose="02000503060000020004"/>
                  <a:ea typeface="Klein Bold" panose="02000503060000020004"/>
                  <a:cs typeface="Klein Bold" panose="02000503060000020004"/>
                  <a:sym typeface="Klein Bold" panose="02000503060000020004"/>
                </a:rPr>
                <a:t>h</a:t>
              </a:r>
              <a:endParaRPr lang="en-ID" altLang="en-US" sz="12000" b="1">
                <a:solidFill>
                  <a:srgbClr val="718BAB"/>
                </a:solidFill>
                <a:latin typeface="Klein Bold" panose="02000503060000020004"/>
                <a:ea typeface="Klein Bold" panose="02000503060000020004"/>
                <a:cs typeface="Klein Bold" panose="02000503060000020004"/>
                <a:sym typeface="Klein Bold" panose="02000503060000020004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107383"/>
              <a:ext cx="10498974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2A2E3A"/>
                  </a:solidFill>
                  <a:latin typeface="Helios" panose="020B0504020202020204"/>
                  <a:ea typeface="Helios" panose="020B0504020202020204"/>
                  <a:cs typeface="Helios" panose="020B0504020202020204"/>
                  <a:sym typeface="Helios" panose="020B0504020202020204"/>
                </a:rPr>
                <a:t>Kelompok 3 - Beirut</a:t>
              </a:r>
              <a:endParaRPr lang="en-US" sz="3200">
                <a:solidFill>
                  <a:srgbClr val="2A2E3A"/>
                </a:solidFill>
                <a:latin typeface="Helios" panose="020B0504020202020204"/>
                <a:ea typeface="Helios" panose="020B0504020202020204"/>
                <a:cs typeface="Helios" panose="020B0504020202020204"/>
                <a:sym typeface="Helios" panose="020B0504020202020204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1468</Words>
  <Application>WPS Presentation</Application>
  <PresentationFormat>On-screen Show (4:3)</PresentationFormat>
  <Paragraphs>81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8" baseType="lpstr">
      <vt:lpstr>Arial</vt:lpstr>
      <vt:lpstr>SimSun</vt:lpstr>
      <vt:lpstr>Wingdings</vt:lpstr>
      <vt:lpstr>Klein Bold</vt:lpstr>
      <vt:lpstr>Helios</vt:lpstr>
      <vt:lpstr>Arial</vt:lpstr>
      <vt:lpstr>Helios Bold</vt:lpstr>
      <vt:lpstr>Microsoft YaHei</vt:lpstr>
      <vt:lpstr>Arial Unicode MS</vt:lpstr>
      <vt:lpstr>Calibri</vt:lpstr>
      <vt:lpstr>MiSans</vt:lpstr>
      <vt:lpstr>Wingdings</vt:lpstr>
      <vt:lpstr>Nunito Sans</vt:lpstr>
      <vt:lpstr>Nunito</vt:lpstr>
      <vt:lpstr>Nunito Sans ExtraBold</vt:lpstr>
      <vt:lpstr>Lato</vt:lpstr>
      <vt:lpstr>Manrope ExtraBold</vt:lpstr>
      <vt:lpstr>JetBrains Mono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Company Profile Presentation</dc:title>
  <dc:creator/>
  <cp:lastModifiedBy>Haniyatul Halwa</cp:lastModifiedBy>
  <cp:revision>2</cp:revision>
  <dcterms:created xsi:type="dcterms:W3CDTF">2006-08-16T00:00:00Z</dcterms:created>
  <dcterms:modified xsi:type="dcterms:W3CDTF">2024-09-15T10:11:46Z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8B855C0C37C546AE8E1FED2893775465_12</vt:lpwstr>
  </property>
  <property fmtid="{D5CDD505-2E9C-101B-9397-08002B2CF9AE}" pid="3" name="KSOProductBuildVer">
    <vt:lpwstr>1033-12.2.0.18165</vt:lpwstr>
  </property>
</Properties>
</file>

<file path=docProps/thumbnail.jpeg>
</file>